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Yoon" initials="BY" lastIdx="1" clrIdx="0">
    <p:extLst>
      <p:ext uri="{19B8F6BF-5375-455C-9EA6-DF929625EA0E}">
        <p15:presenceInfo xmlns:p15="http://schemas.microsoft.com/office/powerpoint/2012/main" userId="d299dffc0ebc27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857"/>
    <p:restoredTop sz="94690"/>
  </p:normalViewPr>
  <p:slideViewPr>
    <p:cSldViewPr snapToGrid="0" snapToObjects="1">
      <p:cViewPr varScale="1">
        <p:scale>
          <a:sx n="99" d="100"/>
          <a:sy n="99" d="100"/>
        </p:scale>
        <p:origin x="1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A81F-C9C9-C348-AAA3-60C18C4C5A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C6A8E8-E674-FA4B-9EA4-688448483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AD6B85-7362-6542-B7F4-F3F81FCA51A3}"/>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5" name="Footer Placeholder 4">
            <a:extLst>
              <a:ext uri="{FF2B5EF4-FFF2-40B4-BE49-F238E27FC236}">
                <a16:creationId xmlns:a16="http://schemas.microsoft.com/office/drawing/2014/main" id="{6A6A5016-0D67-2D46-8D17-131875F3B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BA4DB-972F-5D4B-950E-464B24257D67}"/>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188077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C6FC-2D2A-F940-AA61-B49650C903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DDD8D0-1296-B24B-AC47-6F66537C25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8172E-EB4A-6C48-947E-DE11A49A99DA}"/>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5" name="Footer Placeholder 4">
            <a:extLst>
              <a:ext uri="{FF2B5EF4-FFF2-40B4-BE49-F238E27FC236}">
                <a16:creationId xmlns:a16="http://schemas.microsoft.com/office/drawing/2014/main" id="{CA9A94D8-AA3B-994C-B498-9B2C9E020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F71AA-706B-AC49-BA44-7F3242032021}"/>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332851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F1A1A1-4F8C-2B4D-8A54-F67B5BD8CC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24EC8-79F2-3647-919D-7C19411E3C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972FA-61CE-164E-87A0-FEBB825E4E92}"/>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5" name="Footer Placeholder 4">
            <a:extLst>
              <a:ext uri="{FF2B5EF4-FFF2-40B4-BE49-F238E27FC236}">
                <a16:creationId xmlns:a16="http://schemas.microsoft.com/office/drawing/2014/main" id="{B6B3257B-2786-0D4B-BBBD-A97F2E079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0704D-E2EB-864A-B7FE-6D8DB52EF105}"/>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192073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8D9A-36FB-8649-964D-12487A7A7E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8CDEF2-541D-B245-B57F-0FCC92CFDE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CF4A6-8F3E-C941-A82A-CFA8DA19DAAC}"/>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5" name="Footer Placeholder 4">
            <a:extLst>
              <a:ext uri="{FF2B5EF4-FFF2-40B4-BE49-F238E27FC236}">
                <a16:creationId xmlns:a16="http://schemas.microsoft.com/office/drawing/2014/main" id="{DA412DFD-4203-A244-85F8-CFF570E08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BCBA5-1C94-DB4C-8597-5C3B7BE03D0C}"/>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543536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B61-895C-9B47-8A5A-29D86154E0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371925-E3D2-914C-98BD-99B5DFBB3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2EC12C-2D7C-A04E-9E6D-B3DA054AEEC6}"/>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5" name="Footer Placeholder 4">
            <a:extLst>
              <a:ext uri="{FF2B5EF4-FFF2-40B4-BE49-F238E27FC236}">
                <a16:creationId xmlns:a16="http://schemas.microsoft.com/office/drawing/2014/main" id="{7FEDD4D2-D58F-0147-B0A3-8EE775587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C3459-7FF8-BE48-96A5-AAD2A9B4CAF0}"/>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58618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BC559-C039-4447-B512-4170468DA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3AA64-E746-0A41-A3FE-C254EA3247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D342B5-F6A9-FA4C-8E79-3FB4403DD4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C2E533-6C89-D342-B621-FF956F2254B8}"/>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6" name="Footer Placeholder 5">
            <a:extLst>
              <a:ext uri="{FF2B5EF4-FFF2-40B4-BE49-F238E27FC236}">
                <a16:creationId xmlns:a16="http://schemas.microsoft.com/office/drawing/2014/main" id="{359C7FC4-E7D1-D945-9345-B02CA2A19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54C5E-4596-7A4D-AD56-0D2E5696062A}"/>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1224266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9863-AD75-A24A-80F9-ECDAD41979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D8B16-0E99-FA46-AF8E-281D6A489F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45CF71-F3FE-0C48-A378-7162FBC78E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EF3E44-8EE9-BB4E-BF3A-B5AB20C10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95E3D1-01ED-C14B-98E1-BB05618A7F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49691C-3EBF-0F47-BBF6-F43D65411A76}"/>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8" name="Footer Placeholder 7">
            <a:extLst>
              <a:ext uri="{FF2B5EF4-FFF2-40B4-BE49-F238E27FC236}">
                <a16:creationId xmlns:a16="http://schemas.microsoft.com/office/drawing/2014/main" id="{0A1141C8-D088-7F48-B9C0-9F6B4EDE96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BB1427-3B40-3648-9681-58F7DCE34DF5}"/>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96967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59FF-A4E3-2948-980A-5EB13351A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E3D545-452E-5742-9067-DFB33AF6A8CE}"/>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4" name="Footer Placeholder 3">
            <a:extLst>
              <a:ext uri="{FF2B5EF4-FFF2-40B4-BE49-F238E27FC236}">
                <a16:creationId xmlns:a16="http://schemas.microsoft.com/office/drawing/2014/main" id="{26A11DAE-2E33-E943-B17B-3944863DD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C564A-55DA-D749-85BB-AC779608A00C}"/>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3119067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E8BD8-5AD2-7740-BF39-B507CBD3ECB0}"/>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3" name="Footer Placeholder 2">
            <a:extLst>
              <a:ext uri="{FF2B5EF4-FFF2-40B4-BE49-F238E27FC236}">
                <a16:creationId xmlns:a16="http://schemas.microsoft.com/office/drawing/2014/main" id="{7BA44D53-22E9-8244-9349-6B04103D8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7E2B33-8639-1A46-B0CA-229550C798C8}"/>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63136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4AA3-0920-A649-AE0B-4BFB4CAC6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B65-C19F-7148-AA04-FD62976BC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658D48-4094-3F42-8B15-CA4652835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B1EFE8-448F-E944-8608-6593523F36F2}"/>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6" name="Footer Placeholder 5">
            <a:extLst>
              <a:ext uri="{FF2B5EF4-FFF2-40B4-BE49-F238E27FC236}">
                <a16:creationId xmlns:a16="http://schemas.microsoft.com/office/drawing/2014/main" id="{2C7377A6-AADC-4347-B79D-EC84DC338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074728-4937-3247-8A4D-3507E9E923B3}"/>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132109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AE0B-A722-4249-9BC7-48AC0B1FC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9D0AF6-37A3-6B4E-BF4B-05F91174BC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3E65F-8FA0-4542-A2B0-A6AC01C88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A8629B-1B47-094F-A04A-0044F33B081A}"/>
              </a:ext>
            </a:extLst>
          </p:cNvPr>
          <p:cNvSpPr>
            <a:spLocks noGrp="1"/>
          </p:cNvSpPr>
          <p:nvPr>
            <p:ph type="dt" sz="half" idx="10"/>
          </p:nvPr>
        </p:nvSpPr>
        <p:spPr/>
        <p:txBody>
          <a:bodyPr/>
          <a:lstStyle/>
          <a:p>
            <a:fld id="{4C52F273-3D5A-2D45-942A-4F9C6D45891B}" type="datetimeFigureOut">
              <a:rPr lang="en-US" smtClean="0"/>
              <a:t>5/15/19</a:t>
            </a:fld>
            <a:endParaRPr lang="en-US"/>
          </a:p>
        </p:txBody>
      </p:sp>
      <p:sp>
        <p:nvSpPr>
          <p:cNvPr id="6" name="Footer Placeholder 5">
            <a:extLst>
              <a:ext uri="{FF2B5EF4-FFF2-40B4-BE49-F238E27FC236}">
                <a16:creationId xmlns:a16="http://schemas.microsoft.com/office/drawing/2014/main" id="{36BEC6AF-25FA-364A-83BF-3D8E6589A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CA85A-2E7C-1D44-A2F1-CDF0F81711DE}"/>
              </a:ext>
            </a:extLst>
          </p:cNvPr>
          <p:cNvSpPr>
            <a:spLocks noGrp="1"/>
          </p:cNvSpPr>
          <p:nvPr>
            <p:ph type="sldNum" sz="quarter" idx="12"/>
          </p:nvPr>
        </p:nvSpPr>
        <p:spPr/>
        <p:txBody>
          <a:bodyPr/>
          <a:lstStyle/>
          <a:p>
            <a:fld id="{38DB495F-658A-0D4E-BC4B-351393A977D5}" type="slidenum">
              <a:rPr lang="en-US" smtClean="0"/>
              <a:t>‹#›</a:t>
            </a:fld>
            <a:endParaRPr lang="en-US"/>
          </a:p>
        </p:txBody>
      </p:sp>
    </p:spTree>
    <p:extLst>
      <p:ext uri="{BB962C8B-B14F-4D97-AF65-F5344CB8AC3E}">
        <p14:creationId xmlns:p14="http://schemas.microsoft.com/office/powerpoint/2010/main" val="58015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3D53CC-38CB-3240-8FB8-36DC2726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1DA3A-C2CF-8748-B8F5-A6F30FF36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B7EDD-7162-C846-9353-43C6D970B8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F273-3D5A-2D45-942A-4F9C6D45891B}" type="datetimeFigureOut">
              <a:rPr lang="en-US" smtClean="0"/>
              <a:t>5/15/19</a:t>
            </a:fld>
            <a:endParaRPr lang="en-US"/>
          </a:p>
        </p:txBody>
      </p:sp>
      <p:sp>
        <p:nvSpPr>
          <p:cNvPr id="5" name="Footer Placeholder 4">
            <a:extLst>
              <a:ext uri="{FF2B5EF4-FFF2-40B4-BE49-F238E27FC236}">
                <a16:creationId xmlns:a16="http://schemas.microsoft.com/office/drawing/2014/main" id="{47886D12-FD00-AF41-A531-8E95102D9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143E39-178F-7846-A987-7F4655892F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B495F-658A-0D4E-BC4B-351393A977D5}" type="slidenum">
              <a:rPr lang="en-US" smtClean="0"/>
              <a:t>‹#›</a:t>
            </a:fld>
            <a:endParaRPr lang="en-US"/>
          </a:p>
        </p:txBody>
      </p:sp>
    </p:spTree>
    <p:extLst>
      <p:ext uri="{BB962C8B-B14F-4D97-AF65-F5344CB8AC3E}">
        <p14:creationId xmlns:p14="http://schemas.microsoft.com/office/powerpoint/2010/main" val="2201381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takver.com/" TargetMode="External"/><Relationship Id="rId13" Type="http://schemas.openxmlformats.org/officeDocument/2006/relationships/image" Target="../media/image9.tiff"/><Relationship Id="rId18" Type="http://schemas.openxmlformats.org/officeDocument/2006/relationships/image" Target="../media/image14.jpeg"/><Relationship Id="rId26" Type="http://schemas.openxmlformats.org/officeDocument/2006/relationships/image" Target="../media/image22.jpeg"/><Relationship Id="rId3" Type="http://schemas.openxmlformats.org/officeDocument/2006/relationships/image" Target="../media/image2.jpeg"/><Relationship Id="rId21" Type="http://schemas.openxmlformats.org/officeDocument/2006/relationships/image" Target="../media/image17.jpeg"/><Relationship Id="rId7" Type="http://schemas.openxmlformats.org/officeDocument/2006/relationships/image" Target="../media/image6.tiff"/><Relationship Id="rId12" Type="http://schemas.openxmlformats.org/officeDocument/2006/relationships/image" Target="../media/image8.tiff"/><Relationship Id="rId17" Type="http://schemas.openxmlformats.org/officeDocument/2006/relationships/image" Target="../media/image13.jpeg"/><Relationship Id="rId25" Type="http://schemas.openxmlformats.org/officeDocument/2006/relationships/image" Target="../media/image21.jpeg"/><Relationship Id="rId2" Type="http://schemas.openxmlformats.org/officeDocument/2006/relationships/image" Target="../media/image1.tiff"/><Relationship Id="rId16" Type="http://schemas.openxmlformats.org/officeDocument/2006/relationships/image" Target="../media/image12.jpeg"/><Relationship Id="rId20" Type="http://schemas.openxmlformats.org/officeDocument/2006/relationships/image" Target="../media/image16.jpeg"/><Relationship Id="rId29"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7.tiff"/><Relationship Id="rId24" Type="http://schemas.openxmlformats.org/officeDocument/2006/relationships/image" Target="../media/image20.jpeg"/><Relationship Id="rId32" Type="http://schemas.openxmlformats.org/officeDocument/2006/relationships/image" Target="../media/image28.jpeg"/><Relationship Id="rId5" Type="http://schemas.openxmlformats.org/officeDocument/2006/relationships/image" Target="../media/image4.jpeg"/><Relationship Id="rId15" Type="http://schemas.openxmlformats.org/officeDocument/2006/relationships/image" Target="../media/image11.jpeg"/><Relationship Id="rId23" Type="http://schemas.openxmlformats.org/officeDocument/2006/relationships/image" Target="../media/image19.jpeg"/><Relationship Id="rId28" Type="http://schemas.openxmlformats.org/officeDocument/2006/relationships/image" Target="../media/image24.jpeg"/><Relationship Id="rId10" Type="http://schemas.openxmlformats.org/officeDocument/2006/relationships/hyperlink" Target="http://creativecommons.org/licenses/by/3.0/" TargetMode="External"/><Relationship Id="rId19" Type="http://schemas.openxmlformats.org/officeDocument/2006/relationships/image" Target="../media/image15.jpeg"/><Relationship Id="rId31" Type="http://schemas.openxmlformats.org/officeDocument/2006/relationships/image" Target="../media/image27.jpeg"/><Relationship Id="rId4" Type="http://schemas.openxmlformats.org/officeDocument/2006/relationships/image" Target="../media/image3.jpeg"/><Relationship Id="rId9" Type="http://schemas.openxmlformats.org/officeDocument/2006/relationships/hyperlink" Target="https://commons.wikimedia.org/w/index.php?curid=92062" TargetMode="External"/><Relationship Id="rId14" Type="http://schemas.openxmlformats.org/officeDocument/2006/relationships/image" Target="../media/image10.tiff"/><Relationship Id="rId22" Type="http://schemas.openxmlformats.org/officeDocument/2006/relationships/image" Target="../media/image18.jpeg"/><Relationship Id="rId27" Type="http://schemas.openxmlformats.org/officeDocument/2006/relationships/image" Target="../media/image23.jpeg"/><Relationship Id="rId30"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ounded Rectangle 130">
            <a:extLst>
              <a:ext uri="{FF2B5EF4-FFF2-40B4-BE49-F238E27FC236}">
                <a16:creationId xmlns:a16="http://schemas.microsoft.com/office/drawing/2014/main" id="{DA24EB3C-A960-9A4E-AE6D-F0F8580973C1}"/>
              </a:ext>
            </a:extLst>
          </p:cNvPr>
          <p:cNvSpPr/>
          <p:nvPr/>
        </p:nvSpPr>
        <p:spPr>
          <a:xfrm>
            <a:off x="9388337" y="5478007"/>
            <a:ext cx="2273407" cy="121558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a:p>
            <a:pPr algn="ctr"/>
            <a:endParaRPr lang="en-US" dirty="0"/>
          </a:p>
        </p:txBody>
      </p:sp>
      <p:sp>
        <p:nvSpPr>
          <p:cNvPr id="100" name="Rounded Rectangle 99">
            <a:extLst>
              <a:ext uri="{FF2B5EF4-FFF2-40B4-BE49-F238E27FC236}">
                <a16:creationId xmlns:a16="http://schemas.microsoft.com/office/drawing/2014/main" id="{FDBCB5ED-F131-9B42-86F0-25420CFA839B}"/>
              </a:ext>
            </a:extLst>
          </p:cNvPr>
          <p:cNvSpPr/>
          <p:nvPr/>
        </p:nvSpPr>
        <p:spPr>
          <a:xfrm>
            <a:off x="2783546" y="4434105"/>
            <a:ext cx="2931454" cy="97593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29B22B2A-9001-F84B-98A0-AE8B8C21FF1A}"/>
              </a:ext>
            </a:extLst>
          </p:cNvPr>
          <p:cNvSpPr/>
          <p:nvPr/>
        </p:nvSpPr>
        <p:spPr>
          <a:xfrm>
            <a:off x="2791949" y="164404"/>
            <a:ext cx="6478759" cy="64149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3" name="Rounded Rectangle 32">
            <a:extLst>
              <a:ext uri="{FF2B5EF4-FFF2-40B4-BE49-F238E27FC236}">
                <a16:creationId xmlns:a16="http://schemas.microsoft.com/office/drawing/2014/main" id="{D2751C1F-076D-B243-8DEB-A11957474AA9}"/>
              </a:ext>
            </a:extLst>
          </p:cNvPr>
          <p:cNvSpPr/>
          <p:nvPr/>
        </p:nvSpPr>
        <p:spPr>
          <a:xfrm>
            <a:off x="123952" y="3136525"/>
            <a:ext cx="2453329" cy="3557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82DA586-D322-7F48-975B-A34FA3D07A12}"/>
              </a:ext>
            </a:extLst>
          </p:cNvPr>
          <p:cNvSpPr/>
          <p:nvPr/>
        </p:nvSpPr>
        <p:spPr>
          <a:xfrm>
            <a:off x="121933" y="303315"/>
            <a:ext cx="2455348" cy="124649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673A9C6-0C53-E642-9EEB-A76D42593E34}"/>
              </a:ext>
            </a:extLst>
          </p:cNvPr>
          <p:cNvSpPr/>
          <p:nvPr/>
        </p:nvSpPr>
        <p:spPr>
          <a:xfrm>
            <a:off x="121932" y="1732282"/>
            <a:ext cx="2455349" cy="119854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B23DD96-2703-B042-904F-613B8008741E}"/>
              </a:ext>
            </a:extLst>
          </p:cNvPr>
          <p:cNvSpPr/>
          <p:nvPr/>
        </p:nvSpPr>
        <p:spPr>
          <a:xfrm>
            <a:off x="9058982" y="980642"/>
            <a:ext cx="2931454" cy="331326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2990B62A-409F-8642-BFEC-CA98CF4944C0}"/>
              </a:ext>
            </a:extLst>
          </p:cNvPr>
          <p:cNvSpPr/>
          <p:nvPr/>
        </p:nvSpPr>
        <p:spPr>
          <a:xfrm>
            <a:off x="5921264" y="972710"/>
            <a:ext cx="2931454" cy="331326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750D3D6-7038-E842-AFA0-8F82A391B15E}"/>
              </a:ext>
            </a:extLst>
          </p:cNvPr>
          <p:cNvSpPr/>
          <p:nvPr/>
        </p:nvSpPr>
        <p:spPr>
          <a:xfrm>
            <a:off x="2783546" y="984739"/>
            <a:ext cx="2931454" cy="330917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E41A71D-97DA-9442-AB28-A0C09EA19433}"/>
              </a:ext>
            </a:extLst>
          </p:cNvPr>
          <p:cNvSpPr txBox="1"/>
          <p:nvPr/>
        </p:nvSpPr>
        <p:spPr>
          <a:xfrm>
            <a:off x="125579" y="431875"/>
            <a:ext cx="2445279" cy="784830"/>
          </a:xfrm>
          <a:prstGeom prst="rect">
            <a:avLst/>
          </a:prstGeom>
          <a:noFill/>
          <a:ln>
            <a:noFill/>
          </a:ln>
          <a:effectLst>
            <a:softEdge rad="0"/>
          </a:effectLst>
        </p:spPr>
        <p:txBody>
          <a:bodyPr wrap="square" rtlCol="0">
            <a:spAutoFit/>
          </a:bodyPr>
          <a:lstStyle/>
          <a:p>
            <a:r>
              <a:rPr lang="en-US" sz="900" dirty="0">
                <a:latin typeface="Times New Roman" panose="02020603050405020304" pitchFamily="18" charset="0"/>
                <a:cs typeface="Times New Roman" panose="02020603050405020304" pitchFamily="18" charset="0"/>
              </a:rPr>
              <a:t>Goal: Create a predictive evolutionary model that utilizes preexisting physiological trait data of all species to make reasonable deductions for those species whose individual traits lack accurate information. </a:t>
            </a:r>
          </a:p>
        </p:txBody>
      </p:sp>
      <p:sp>
        <p:nvSpPr>
          <p:cNvPr id="5" name="TextBox 4">
            <a:extLst>
              <a:ext uri="{FF2B5EF4-FFF2-40B4-BE49-F238E27FC236}">
                <a16:creationId xmlns:a16="http://schemas.microsoft.com/office/drawing/2014/main" id="{722DA534-7185-204E-8406-AFF656C09F09}"/>
              </a:ext>
            </a:extLst>
          </p:cNvPr>
          <p:cNvSpPr txBox="1"/>
          <p:nvPr/>
        </p:nvSpPr>
        <p:spPr>
          <a:xfrm>
            <a:off x="2791949" y="187529"/>
            <a:ext cx="6478759"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Predicting Baseline Physiological Trait Values for Data Deficient Species Using Evolutionary Models</a:t>
            </a:r>
          </a:p>
        </p:txBody>
      </p:sp>
      <p:sp>
        <p:nvSpPr>
          <p:cNvPr id="8" name="TextBox 7">
            <a:extLst>
              <a:ext uri="{FF2B5EF4-FFF2-40B4-BE49-F238E27FC236}">
                <a16:creationId xmlns:a16="http://schemas.microsoft.com/office/drawing/2014/main" id="{D4B83F0B-AC3F-8944-B6EE-BA89FE74D8C7}"/>
              </a:ext>
            </a:extLst>
          </p:cNvPr>
          <p:cNvSpPr txBox="1"/>
          <p:nvPr/>
        </p:nvSpPr>
        <p:spPr>
          <a:xfrm>
            <a:off x="189154" y="1769870"/>
            <a:ext cx="2228197" cy="923330"/>
          </a:xfrm>
          <a:prstGeom prst="rect">
            <a:avLst/>
          </a:prstGeom>
          <a:noFill/>
          <a:ln w="25400">
            <a:noFill/>
          </a:ln>
        </p:spPr>
        <p:txBody>
          <a:bodyPr wrap="square" rtlCol="0">
            <a:spAutoFit/>
          </a:bodyPr>
          <a:lstStyle/>
          <a:p>
            <a:r>
              <a:rPr lang="en-US" sz="900" dirty="0">
                <a:latin typeface="Times New Roman" panose="02020603050405020304" pitchFamily="18" charset="0"/>
                <a:cs typeface="Times New Roman" panose="02020603050405020304" pitchFamily="18" charset="0"/>
              </a:rPr>
              <a:t>Phylogenetic data used in this program was sourced from </a:t>
            </a:r>
            <a:r>
              <a:rPr lang="en-US" sz="900" dirty="0" err="1">
                <a:latin typeface="Times New Roman" panose="02020603050405020304" pitchFamily="18" charset="0"/>
                <a:cs typeface="Times New Roman" panose="02020603050405020304" pitchFamily="18" charset="0"/>
              </a:rPr>
              <a:t>Treeplyer</a:t>
            </a:r>
            <a:r>
              <a:rPr lang="en-US" sz="900" dirty="0">
                <a:latin typeface="Times New Roman" panose="02020603050405020304" pitchFamily="18" charset="0"/>
                <a:cs typeface="Times New Roman" panose="02020603050405020304" pitchFamily="18" charset="0"/>
              </a:rPr>
              <a:t>, a database of 86 animal blood test traits and other physical evaluations. Data was run through a Brownian Motion program, which was then cross validated for accuracy. </a:t>
            </a:r>
          </a:p>
        </p:txBody>
      </p:sp>
      <p:pic>
        <p:nvPicPr>
          <p:cNvPr id="17" name="Picture 16">
            <a:extLst>
              <a:ext uri="{FF2B5EF4-FFF2-40B4-BE49-F238E27FC236}">
                <a16:creationId xmlns:a16="http://schemas.microsoft.com/office/drawing/2014/main" id="{EBAFB65F-5444-F04F-9176-DEF6CCCBE98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6575" y="3808828"/>
            <a:ext cx="2259174" cy="2617297"/>
          </a:xfrm>
          <a:prstGeom prst="rect">
            <a:avLst/>
          </a:prstGeom>
        </p:spPr>
      </p:pic>
      <p:pic>
        <p:nvPicPr>
          <p:cNvPr id="37" name="Picture 36">
            <a:extLst>
              <a:ext uri="{FF2B5EF4-FFF2-40B4-BE49-F238E27FC236}">
                <a16:creationId xmlns:a16="http://schemas.microsoft.com/office/drawing/2014/main" id="{3940BF5F-27C6-134D-82D1-444A498C753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90434" y="3187150"/>
            <a:ext cx="1190430" cy="856660"/>
          </a:xfrm>
          <a:prstGeom prst="rect">
            <a:avLst/>
          </a:prstGeom>
        </p:spPr>
      </p:pic>
      <p:pic>
        <p:nvPicPr>
          <p:cNvPr id="39" name="Picture 38">
            <a:extLst>
              <a:ext uri="{FF2B5EF4-FFF2-40B4-BE49-F238E27FC236}">
                <a16:creationId xmlns:a16="http://schemas.microsoft.com/office/drawing/2014/main" id="{E5932C7C-53EB-E741-9307-699A704653D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903080" y="1245023"/>
            <a:ext cx="1177784" cy="874268"/>
          </a:xfrm>
          <a:prstGeom prst="rect">
            <a:avLst/>
          </a:prstGeom>
        </p:spPr>
      </p:pic>
      <p:pic>
        <p:nvPicPr>
          <p:cNvPr id="43" name="Picture 42">
            <a:extLst>
              <a:ext uri="{FF2B5EF4-FFF2-40B4-BE49-F238E27FC236}">
                <a16:creationId xmlns:a16="http://schemas.microsoft.com/office/drawing/2014/main" id="{BCC6749A-2684-1E4F-B095-C13F183BC23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903080" y="2217962"/>
            <a:ext cx="1177784" cy="874269"/>
          </a:xfrm>
          <a:prstGeom prst="rect">
            <a:avLst/>
          </a:prstGeom>
        </p:spPr>
      </p:pic>
      <p:pic>
        <p:nvPicPr>
          <p:cNvPr id="45" name="Picture 44">
            <a:extLst>
              <a:ext uri="{FF2B5EF4-FFF2-40B4-BE49-F238E27FC236}">
                <a16:creationId xmlns:a16="http://schemas.microsoft.com/office/drawing/2014/main" id="{B189ADB7-3179-E743-A863-B48B8B7984AD}"/>
              </a:ext>
            </a:extLst>
          </p:cNvPr>
          <p:cNvPicPr>
            <a:picLocks noChangeAspect="1"/>
          </p:cNvPicPr>
          <p:nvPr/>
        </p:nvPicPr>
        <p:blipFill>
          <a:blip r:embed="rId6"/>
          <a:stretch>
            <a:fillRect/>
          </a:stretch>
        </p:blipFill>
        <p:spPr>
          <a:xfrm>
            <a:off x="4181991" y="1245023"/>
            <a:ext cx="1427147" cy="2798787"/>
          </a:xfrm>
          <a:prstGeom prst="rect">
            <a:avLst/>
          </a:prstGeom>
        </p:spPr>
      </p:pic>
      <p:pic>
        <p:nvPicPr>
          <p:cNvPr id="46" name="Picture 45">
            <a:extLst>
              <a:ext uri="{FF2B5EF4-FFF2-40B4-BE49-F238E27FC236}">
                <a16:creationId xmlns:a16="http://schemas.microsoft.com/office/drawing/2014/main" id="{FFD59293-FDEA-C740-A28E-CE9E5643FB06}"/>
              </a:ext>
            </a:extLst>
          </p:cNvPr>
          <p:cNvPicPr>
            <a:picLocks noChangeAspect="1"/>
          </p:cNvPicPr>
          <p:nvPr/>
        </p:nvPicPr>
        <p:blipFill>
          <a:blip r:embed="rId7"/>
          <a:stretch>
            <a:fillRect/>
          </a:stretch>
        </p:blipFill>
        <p:spPr>
          <a:xfrm>
            <a:off x="4657992" y="2254389"/>
            <a:ext cx="329528" cy="247146"/>
          </a:xfrm>
          <a:prstGeom prst="rect">
            <a:avLst/>
          </a:prstGeom>
        </p:spPr>
      </p:pic>
      <p:sp>
        <p:nvSpPr>
          <p:cNvPr id="47" name="TextBox 46">
            <a:extLst>
              <a:ext uri="{FF2B5EF4-FFF2-40B4-BE49-F238E27FC236}">
                <a16:creationId xmlns:a16="http://schemas.microsoft.com/office/drawing/2014/main" id="{E33B8D02-A8FC-F449-986C-F0011BEAF295}"/>
              </a:ext>
            </a:extLst>
          </p:cNvPr>
          <p:cNvSpPr txBox="1"/>
          <p:nvPr/>
        </p:nvSpPr>
        <p:spPr>
          <a:xfrm>
            <a:off x="9334682" y="5507926"/>
            <a:ext cx="2181364" cy="1346522"/>
          </a:xfrm>
          <a:prstGeom prst="rect">
            <a:avLst/>
          </a:prstGeom>
          <a:noFill/>
        </p:spPr>
        <p:txBody>
          <a:bodyPr wrap="square" rtlCol="0">
            <a:spAutoFit/>
          </a:bodyPr>
          <a:lstStyle/>
          <a:p>
            <a:pPr algn="ctr"/>
            <a:r>
              <a:rPr lang="en-US" sz="600" dirty="0"/>
              <a:t>References:</a:t>
            </a:r>
          </a:p>
          <a:p>
            <a:endParaRPr lang="en-US" sz="300" dirty="0"/>
          </a:p>
          <a:p>
            <a:r>
              <a:rPr lang="en-US" sz="250" dirty="0"/>
              <a:t>All other photos uploaded by Wikipedia/sourced from Public Domain</a:t>
            </a:r>
          </a:p>
          <a:p>
            <a:r>
              <a:rPr lang="en-US" sz="250" dirty="0"/>
              <a:t>Amazon River Dolphin:</a:t>
            </a:r>
          </a:p>
          <a:p>
            <a:r>
              <a:rPr lang="en-US" sz="250" dirty="0"/>
              <a:t>    By Stefanie </a:t>
            </a:r>
            <a:r>
              <a:rPr lang="en-US" sz="250" dirty="0" err="1"/>
              <a:t>Triltsch</a:t>
            </a:r>
            <a:r>
              <a:rPr lang="en-US" sz="250" dirty="0"/>
              <a:t> (</a:t>
            </a:r>
            <a:r>
              <a:rPr lang="en-US" sz="250" dirty="0" err="1"/>
              <a:t>de:Benutzer:Nixvonliebe</a:t>
            </a:r>
            <a:r>
              <a:rPr lang="en-US" sz="250" dirty="0"/>
              <a:t>) - Own work, CC BY-SA 2.5, https://</a:t>
            </a:r>
            <a:r>
              <a:rPr lang="en-US" sz="250" dirty="0" err="1"/>
              <a:t>commons.wikimedia.org</a:t>
            </a:r>
            <a:r>
              <a:rPr lang="en-US" sz="250" dirty="0"/>
              <a:t>/w/</a:t>
            </a:r>
            <a:r>
              <a:rPr lang="en-US" sz="250" dirty="0" err="1"/>
              <a:t>index.php?curid</a:t>
            </a:r>
            <a:r>
              <a:rPr lang="en-US" sz="250" dirty="0"/>
              <a:t>=1973156</a:t>
            </a:r>
          </a:p>
          <a:p>
            <a:r>
              <a:rPr lang="en-US" sz="250" dirty="0"/>
              <a:t>Argentine Horned Frog:</a:t>
            </a:r>
          </a:p>
          <a:p>
            <a:r>
              <a:rPr lang="en-US" sz="250" dirty="0"/>
              <a:t>    By Melanie Mae Bryan from Greensboro, NC, USA - [1], CC BY 2.0, https://</a:t>
            </a:r>
            <a:r>
              <a:rPr lang="en-US" sz="250" dirty="0" err="1"/>
              <a:t>commons.wikimedia.org</a:t>
            </a:r>
            <a:r>
              <a:rPr lang="en-US" sz="250" dirty="0"/>
              <a:t>/w/</a:t>
            </a:r>
            <a:r>
              <a:rPr lang="en-US" sz="250" dirty="0" err="1"/>
              <a:t>index.php?curid</a:t>
            </a:r>
            <a:r>
              <a:rPr lang="en-US" sz="250" dirty="0"/>
              <a:t>=3376971</a:t>
            </a:r>
          </a:p>
          <a:p>
            <a:r>
              <a:rPr lang="en-US" sz="250" dirty="0"/>
              <a:t>Australian </a:t>
            </a:r>
            <a:r>
              <a:rPr lang="en-US" sz="250" dirty="0" err="1"/>
              <a:t>Ringneck</a:t>
            </a:r>
            <a:r>
              <a:rPr lang="en-US" sz="250" dirty="0"/>
              <a:t>: </a:t>
            </a:r>
          </a:p>
          <a:p>
            <a:r>
              <a:rPr lang="en-US" sz="250" dirty="0"/>
              <a:t>    By </a:t>
            </a:r>
            <a:r>
              <a:rPr lang="en-US" sz="250" dirty="0" err="1"/>
              <a:t>Tirin</a:t>
            </a:r>
            <a:r>
              <a:rPr lang="en-US" sz="250" dirty="0"/>
              <a:t>, </a:t>
            </a:r>
            <a:r>
              <a:rPr lang="en-US" sz="250" dirty="0">
                <a:hlinkClick r:id="rId8"/>
              </a:rPr>
              <a:t>www.takver.com</a:t>
            </a:r>
            <a:endParaRPr lang="en-US" sz="250" dirty="0"/>
          </a:p>
          <a:p>
            <a:r>
              <a:rPr lang="en-US" sz="250" dirty="0"/>
              <a:t>Cottontop Tamarin:</a:t>
            </a:r>
          </a:p>
          <a:p>
            <a:r>
              <a:rPr lang="en-US" sz="250" dirty="0"/>
              <a:t>    By © </a:t>
            </a:r>
            <a:r>
              <a:rPr lang="en-US" sz="250" dirty="0" err="1"/>
              <a:t>Raimond</a:t>
            </a:r>
            <a:r>
              <a:rPr lang="en-US" sz="250" dirty="0"/>
              <a:t> </a:t>
            </a:r>
            <a:r>
              <a:rPr lang="en-US" sz="250" dirty="0" err="1"/>
              <a:t>Spekking</a:t>
            </a:r>
            <a:r>
              <a:rPr lang="en-US" sz="250" dirty="0"/>
              <a:t> / CC BY-SA 4.0 (via Wikimedia Commons), CC BY-SA 4.0, </a:t>
            </a:r>
            <a:r>
              <a:rPr lang="en-US" sz="250" dirty="0">
                <a:hlinkClick r:id="rId9"/>
              </a:rPr>
              <a:t>https://commons.wikimedia.org/w/index.php?curid=92062</a:t>
            </a:r>
            <a:endParaRPr lang="en-US" sz="250" dirty="0"/>
          </a:p>
          <a:p>
            <a:r>
              <a:rPr lang="en-US" sz="250" dirty="0"/>
              <a:t>Domestic Goat:</a:t>
            </a:r>
          </a:p>
          <a:p>
            <a:r>
              <a:rPr lang="en-US" sz="250" dirty="0"/>
              <a:t>    By </a:t>
            </a:r>
            <a:r>
              <a:rPr lang="en-US" sz="250" dirty="0" err="1"/>
              <a:t>Kuebi</a:t>
            </a:r>
            <a:r>
              <a:rPr lang="en-US" sz="250" dirty="0"/>
              <a:t> = Armin </a:t>
            </a:r>
            <a:r>
              <a:rPr lang="en-US" sz="250" dirty="0" err="1"/>
              <a:t>Kübelbeck</a:t>
            </a:r>
            <a:r>
              <a:rPr lang="en-US" sz="250" dirty="0"/>
              <a:t> - Own work, CC BY-SA 3.0, https://</a:t>
            </a:r>
            <a:r>
              <a:rPr lang="en-US" sz="250" dirty="0" err="1"/>
              <a:t>commons.wikimedia.org</a:t>
            </a:r>
            <a:r>
              <a:rPr lang="en-US" sz="250" dirty="0"/>
              <a:t>/w/</a:t>
            </a:r>
            <a:r>
              <a:rPr lang="en-US" sz="250" dirty="0" err="1"/>
              <a:t>index.php?curid</a:t>
            </a:r>
            <a:r>
              <a:rPr lang="en-US" sz="250" dirty="0"/>
              <a:t>=10972619</a:t>
            </a:r>
          </a:p>
          <a:p>
            <a:r>
              <a:rPr lang="en-US" sz="250" i="1" dirty="0"/>
              <a:t>Elephas maximus </a:t>
            </a:r>
            <a:r>
              <a:rPr lang="en-US" sz="250" dirty="0"/>
              <a:t>(</a:t>
            </a:r>
            <a:r>
              <a:rPr lang="en-US" sz="250" dirty="0" err="1"/>
              <a:t>phylopic</a:t>
            </a:r>
            <a:r>
              <a:rPr lang="en-US" sz="250" dirty="0"/>
              <a:t>):</a:t>
            </a:r>
          </a:p>
          <a:p>
            <a:r>
              <a:rPr lang="en-US" sz="250" dirty="0"/>
              <a:t>    T. Michael </a:t>
            </a:r>
            <a:r>
              <a:rPr lang="en-US" sz="250" dirty="0" err="1"/>
              <a:t>Keesey</a:t>
            </a:r>
            <a:endParaRPr lang="en-US" sz="250" dirty="0"/>
          </a:p>
          <a:p>
            <a:r>
              <a:rPr lang="en-US" sz="250" dirty="0">
                <a:hlinkClick r:id="rId10"/>
              </a:rPr>
              <a:t>    http://creativecommons.org/licenses/by/3.0/</a:t>
            </a:r>
            <a:endParaRPr lang="en-US" sz="250" dirty="0"/>
          </a:p>
          <a:p>
            <a:r>
              <a:rPr lang="en-US" sz="250" dirty="0"/>
              <a:t>Feathertail Glider:</a:t>
            </a:r>
          </a:p>
          <a:p>
            <a:r>
              <a:rPr lang="en-US" sz="250" dirty="0"/>
              <a:t>    By Elias </a:t>
            </a:r>
            <a:r>
              <a:rPr lang="en-US" sz="250" dirty="0" err="1"/>
              <a:t>Neideck</a:t>
            </a:r>
            <a:r>
              <a:rPr lang="en-US" sz="250" dirty="0"/>
              <a:t> - Own work, CC BY-SA 3.0, https://</a:t>
            </a:r>
            <a:r>
              <a:rPr lang="en-US" sz="250" dirty="0" err="1"/>
              <a:t>commons.wikimedia.org</a:t>
            </a:r>
            <a:r>
              <a:rPr lang="en-US" sz="250" dirty="0"/>
              <a:t>/w/</a:t>
            </a:r>
            <a:r>
              <a:rPr lang="en-US" sz="250" dirty="0" err="1"/>
              <a:t>index.php?curid</a:t>
            </a:r>
            <a:r>
              <a:rPr lang="en-US" sz="250" dirty="0"/>
              <a:t>=20000755</a:t>
            </a:r>
          </a:p>
          <a:p>
            <a:r>
              <a:rPr lang="en-US" sz="250" dirty="0"/>
              <a:t>Rosy Boa:</a:t>
            </a:r>
          </a:p>
          <a:p>
            <a:r>
              <a:rPr lang="en-US" sz="250" i="1" dirty="0"/>
              <a:t>    CC BY-SA 2.5, https://</a:t>
            </a:r>
            <a:r>
              <a:rPr lang="en-US" sz="250" i="1" dirty="0" err="1"/>
              <a:t>en.wikipedia.org</a:t>
            </a:r>
            <a:r>
              <a:rPr lang="en-US" sz="250" i="1" dirty="0"/>
              <a:t>/w/</a:t>
            </a:r>
            <a:r>
              <a:rPr lang="en-US" sz="250" i="1" dirty="0" err="1"/>
              <a:t>index.php?curid</a:t>
            </a:r>
            <a:r>
              <a:rPr lang="en-US" sz="250" i="1" dirty="0"/>
              <a:t>=3260936</a:t>
            </a:r>
          </a:p>
          <a:p>
            <a:r>
              <a:rPr lang="en-US" sz="250" i="1" dirty="0"/>
              <a:t>Scopus umbrette:</a:t>
            </a:r>
            <a:endParaRPr lang="en-US" sz="250" dirty="0"/>
          </a:p>
          <a:p>
            <a:r>
              <a:rPr lang="en-US" sz="250" dirty="0"/>
              <a:t>    Arthur </a:t>
            </a:r>
            <a:r>
              <a:rPr lang="en-US" sz="250" dirty="0" err="1"/>
              <a:t>Grosset</a:t>
            </a:r>
            <a:r>
              <a:rPr lang="en-US" sz="250" dirty="0"/>
              <a:t> (photo), John E. McCormack, Michael G. Harvey, Brant C. Faircloth, Nicholas G. Crawford, Travis C. Glenn, Robb T. Brumfield &amp; T.      </a:t>
            </a:r>
          </a:p>
          <a:p>
            <a:r>
              <a:rPr lang="en-US" sz="250" dirty="0"/>
              <a:t>    Michael </a:t>
            </a:r>
            <a:r>
              <a:rPr lang="en-US" sz="250" dirty="0" err="1"/>
              <a:t>Keesey</a:t>
            </a:r>
            <a:endParaRPr lang="en-US" sz="250" dirty="0"/>
          </a:p>
          <a:p>
            <a:r>
              <a:rPr lang="en-US" sz="250" u="sng" dirty="0">
                <a:hlinkClick r:id="rId10"/>
              </a:rPr>
              <a:t>    </a:t>
            </a:r>
            <a:r>
              <a:rPr lang="en-US" sz="250" dirty="0">
                <a:hlinkClick r:id="rId10"/>
              </a:rPr>
              <a:t>http://creativecommons.org/licenses/by/3.0/</a:t>
            </a:r>
            <a:endParaRPr lang="en-US" sz="250" dirty="0"/>
          </a:p>
          <a:p>
            <a:endParaRPr lang="en-US" sz="300" dirty="0"/>
          </a:p>
          <a:p>
            <a:endParaRPr lang="en-US" sz="300" dirty="0"/>
          </a:p>
          <a:p>
            <a:endParaRPr lang="en-US" sz="300" dirty="0"/>
          </a:p>
          <a:p>
            <a:endParaRPr lang="en-US" sz="300" dirty="0"/>
          </a:p>
          <a:p>
            <a:endParaRPr lang="en-US" sz="300" dirty="0"/>
          </a:p>
        </p:txBody>
      </p:sp>
      <p:pic>
        <p:nvPicPr>
          <p:cNvPr id="48" name="Picture 47">
            <a:extLst>
              <a:ext uri="{FF2B5EF4-FFF2-40B4-BE49-F238E27FC236}">
                <a16:creationId xmlns:a16="http://schemas.microsoft.com/office/drawing/2014/main" id="{3E969D22-40BC-EC40-9A91-20120AB77C81}"/>
              </a:ext>
            </a:extLst>
          </p:cNvPr>
          <p:cNvPicPr>
            <a:picLocks noChangeAspect="1"/>
          </p:cNvPicPr>
          <p:nvPr/>
        </p:nvPicPr>
        <p:blipFill>
          <a:blip r:embed="rId11"/>
          <a:stretch>
            <a:fillRect/>
          </a:stretch>
        </p:blipFill>
        <p:spPr>
          <a:xfrm>
            <a:off x="4553331" y="3063028"/>
            <a:ext cx="406400" cy="406400"/>
          </a:xfrm>
          <a:prstGeom prst="rect">
            <a:avLst/>
          </a:prstGeom>
        </p:spPr>
      </p:pic>
      <p:pic>
        <p:nvPicPr>
          <p:cNvPr id="49" name="Picture 48">
            <a:extLst>
              <a:ext uri="{FF2B5EF4-FFF2-40B4-BE49-F238E27FC236}">
                <a16:creationId xmlns:a16="http://schemas.microsoft.com/office/drawing/2014/main" id="{E850A6F7-4080-9542-890C-100B3C51DC67}"/>
              </a:ext>
            </a:extLst>
          </p:cNvPr>
          <p:cNvPicPr>
            <a:picLocks noChangeAspect="1"/>
          </p:cNvPicPr>
          <p:nvPr/>
        </p:nvPicPr>
        <p:blipFill>
          <a:blip r:embed="rId12"/>
          <a:stretch>
            <a:fillRect/>
          </a:stretch>
        </p:blipFill>
        <p:spPr>
          <a:xfrm>
            <a:off x="4634916" y="1511194"/>
            <a:ext cx="320002" cy="320002"/>
          </a:xfrm>
          <a:prstGeom prst="rect">
            <a:avLst/>
          </a:prstGeom>
        </p:spPr>
      </p:pic>
      <p:pic>
        <p:nvPicPr>
          <p:cNvPr id="50" name="Picture 49">
            <a:extLst>
              <a:ext uri="{FF2B5EF4-FFF2-40B4-BE49-F238E27FC236}">
                <a16:creationId xmlns:a16="http://schemas.microsoft.com/office/drawing/2014/main" id="{0E8299A3-FA34-3F4D-960C-F632B261B572}"/>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657832" y="101959"/>
            <a:ext cx="1332604" cy="843288"/>
          </a:xfrm>
          <a:prstGeom prst="rect">
            <a:avLst/>
          </a:prstGeom>
        </p:spPr>
      </p:pic>
      <p:sp>
        <p:nvSpPr>
          <p:cNvPr id="52" name="Left Brace 51">
            <a:extLst>
              <a:ext uri="{FF2B5EF4-FFF2-40B4-BE49-F238E27FC236}">
                <a16:creationId xmlns:a16="http://schemas.microsoft.com/office/drawing/2014/main" id="{22816F0B-501E-1940-91F4-8E12D5DA31E4}"/>
              </a:ext>
            </a:extLst>
          </p:cNvPr>
          <p:cNvSpPr/>
          <p:nvPr/>
        </p:nvSpPr>
        <p:spPr>
          <a:xfrm>
            <a:off x="4898049" y="1442526"/>
            <a:ext cx="169481" cy="327344"/>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Left Brace 52">
            <a:extLst>
              <a:ext uri="{FF2B5EF4-FFF2-40B4-BE49-F238E27FC236}">
                <a16:creationId xmlns:a16="http://schemas.microsoft.com/office/drawing/2014/main" id="{3BD9B504-30C8-6143-BB87-4DAA16936115}"/>
              </a:ext>
            </a:extLst>
          </p:cNvPr>
          <p:cNvSpPr/>
          <p:nvPr/>
        </p:nvSpPr>
        <p:spPr>
          <a:xfrm>
            <a:off x="4980672" y="1795241"/>
            <a:ext cx="169481" cy="1145423"/>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Left Brace 53">
            <a:extLst>
              <a:ext uri="{FF2B5EF4-FFF2-40B4-BE49-F238E27FC236}">
                <a16:creationId xmlns:a16="http://schemas.microsoft.com/office/drawing/2014/main" id="{33C6E5BE-53A2-E54B-BC33-83C2729443E4}"/>
              </a:ext>
            </a:extLst>
          </p:cNvPr>
          <p:cNvSpPr/>
          <p:nvPr/>
        </p:nvSpPr>
        <p:spPr>
          <a:xfrm>
            <a:off x="4979778" y="2960683"/>
            <a:ext cx="169481" cy="709295"/>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11232C96-9142-0741-BE40-3CF01ADC5D29}"/>
              </a:ext>
            </a:extLst>
          </p:cNvPr>
          <p:cNvPicPr>
            <a:picLocks noChangeAspect="1"/>
          </p:cNvPicPr>
          <p:nvPr/>
        </p:nvPicPr>
        <p:blipFill>
          <a:blip r:embed="rId14"/>
          <a:stretch>
            <a:fillRect/>
          </a:stretch>
        </p:blipFill>
        <p:spPr>
          <a:xfrm>
            <a:off x="4358004" y="1297436"/>
            <a:ext cx="285738" cy="304787"/>
          </a:xfrm>
          <a:prstGeom prst="rect">
            <a:avLst/>
          </a:prstGeom>
        </p:spPr>
      </p:pic>
      <p:sp>
        <p:nvSpPr>
          <p:cNvPr id="56" name="Left Brace 55">
            <a:extLst>
              <a:ext uri="{FF2B5EF4-FFF2-40B4-BE49-F238E27FC236}">
                <a16:creationId xmlns:a16="http://schemas.microsoft.com/office/drawing/2014/main" id="{2B94CCD1-24BB-C04A-9D98-A6C9FC3B54C6}"/>
              </a:ext>
            </a:extLst>
          </p:cNvPr>
          <p:cNvSpPr/>
          <p:nvPr/>
        </p:nvSpPr>
        <p:spPr>
          <a:xfrm>
            <a:off x="4671790" y="1339807"/>
            <a:ext cx="169481" cy="91369"/>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Rounded Rectangle 56">
            <a:extLst>
              <a:ext uri="{FF2B5EF4-FFF2-40B4-BE49-F238E27FC236}">
                <a16:creationId xmlns:a16="http://schemas.microsoft.com/office/drawing/2014/main" id="{90261FC9-E8F1-454D-861F-BC0A54A64EAB}"/>
              </a:ext>
            </a:extLst>
          </p:cNvPr>
          <p:cNvSpPr/>
          <p:nvPr/>
        </p:nvSpPr>
        <p:spPr>
          <a:xfrm>
            <a:off x="4979778" y="3810172"/>
            <a:ext cx="572796" cy="21433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err="1"/>
              <a:t>ContMap</a:t>
            </a:r>
            <a:r>
              <a:rPr lang="en-US" sz="500" dirty="0"/>
              <a:t> for Glucose Data</a:t>
            </a:r>
          </a:p>
        </p:txBody>
      </p:sp>
      <p:pic>
        <p:nvPicPr>
          <p:cNvPr id="59" name="Picture 58">
            <a:extLst>
              <a:ext uri="{FF2B5EF4-FFF2-40B4-BE49-F238E27FC236}">
                <a16:creationId xmlns:a16="http://schemas.microsoft.com/office/drawing/2014/main" id="{C5C0D0A4-337C-1645-857E-6A25C7C85838}"/>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007890" y="2220161"/>
            <a:ext cx="1172287" cy="856660"/>
          </a:xfrm>
          <a:prstGeom prst="rect">
            <a:avLst/>
          </a:prstGeom>
        </p:spPr>
      </p:pic>
      <p:pic>
        <p:nvPicPr>
          <p:cNvPr id="61" name="Picture 60">
            <a:extLst>
              <a:ext uri="{FF2B5EF4-FFF2-40B4-BE49-F238E27FC236}">
                <a16:creationId xmlns:a16="http://schemas.microsoft.com/office/drawing/2014/main" id="{BEE61EFB-C024-6E4D-9B99-FCB44A0F9BEB}"/>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014429" y="1251064"/>
            <a:ext cx="1172288" cy="867517"/>
          </a:xfrm>
          <a:prstGeom prst="rect">
            <a:avLst/>
          </a:prstGeom>
        </p:spPr>
      </p:pic>
      <p:pic>
        <p:nvPicPr>
          <p:cNvPr id="63" name="Picture 62">
            <a:extLst>
              <a:ext uri="{FF2B5EF4-FFF2-40B4-BE49-F238E27FC236}">
                <a16:creationId xmlns:a16="http://schemas.microsoft.com/office/drawing/2014/main" id="{D7F80535-571C-734E-AA5E-0F3A558372B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007890" y="3164331"/>
            <a:ext cx="1180961" cy="885307"/>
          </a:xfrm>
          <a:prstGeom prst="rect">
            <a:avLst/>
          </a:prstGeom>
        </p:spPr>
      </p:pic>
      <p:pic>
        <p:nvPicPr>
          <p:cNvPr id="65" name="Picture 64">
            <a:extLst>
              <a:ext uri="{FF2B5EF4-FFF2-40B4-BE49-F238E27FC236}">
                <a16:creationId xmlns:a16="http://schemas.microsoft.com/office/drawing/2014/main" id="{C64AFCA9-F705-E840-B6D4-76BEEFE73AD2}"/>
              </a:ext>
            </a:extLst>
          </p:cNvPr>
          <p:cNvPicPr>
            <a:picLocks noChangeAspect="1"/>
          </p:cNvPicPr>
          <p:nvPr/>
        </p:nvPicPr>
        <p:blipFill>
          <a:blip r:embed="rId18"/>
          <a:stretch>
            <a:fillRect/>
          </a:stretch>
        </p:blipFill>
        <p:spPr>
          <a:xfrm>
            <a:off x="7297229" y="1245023"/>
            <a:ext cx="1454009" cy="2798787"/>
          </a:xfrm>
          <a:prstGeom prst="rect">
            <a:avLst/>
          </a:prstGeom>
        </p:spPr>
      </p:pic>
      <p:pic>
        <p:nvPicPr>
          <p:cNvPr id="66" name="Picture 65">
            <a:extLst>
              <a:ext uri="{FF2B5EF4-FFF2-40B4-BE49-F238E27FC236}">
                <a16:creationId xmlns:a16="http://schemas.microsoft.com/office/drawing/2014/main" id="{BA3D5C77-3AD9-5143-A3C6-D4739E1F79D4}"/>
              </a:ext>
            </a:extLst>
          </p:cNvPr>
          <p:cNvPicPr>
            <a:picLocks noChangeAspect="1"/>
          </p:cNvPicPr>
          <p:nvPr/>
        </p:nvPicPr>
        <p:blipFill>
          <a:blip r:embed="rId7"/>
          <a:stretch>
            <a:fillRect/>
          </a:stretch>
        </p:blipFill>
        <p:spPr>
          <a:xfrm>
            <a:off x="7800642" y="2377962"/>
            <a:ext cx="329528" cy="247146"/>
          </a:xfrm>
          <a:prstGeom prst="rect">
            <a:avLst/>
          </a:prstGeom>
        </p:spPr>
      </p:pic>
      <p:pic>
        <p:nvPicPr>
          <p:cNvPr id="67" name="Picture 66">
            <a:extLst>
              <a:ext uri="{FF2B5EF4-FFF2-40B4-BE49-F238E27FC236}">
                <a16:creationId xmlns:a16="http://schemas.microsoft.com/office/drawing/2014/main" id="{A7D8E961-5145-B245-9DC3-862EDC32D544}"/>
              </a:ext>
            </a:extLst>
          </p:cNvPr>
          <p:cNvPicPr>
            <a:picLocks noChangeAspect="1"/>
          </p:cNvPicPr>
          <p:nvPr/>
        </p:nvPicPr>
        <p:blipFill>
          <a:blip r:embed="rId11"/>
          <a:stretch>
            <a:fillRect/>
          </a:stretch>
        </p:blipFill>
        <p:spPr>
          <a:xfrm>
            <a:off x="7695981" y="3063028"/>
            <a:ext cx="406400" cy="406400"/>
          </a:xfrm>
          <a:prstGeom prst="rect">
            <a:avLst/>
          </a:prstGeom>
        </p:spPr>
      </p:pic>
      <p:pic>
        <p:nvPicPr>
          <p:cNvPr id="68" name="Picture 67">
            <a:extLst>
              <a:ext uri="{FF2B5EF4-FFF2-40B4-BE49-F238E27FC236}">
                <a16:creationId xmlns:a16="http://schemas.microsoft.com/office/drawing/2014/main" id="{64346CDD-0627-2E44-87AD-93E3D53EEAB8}"/>
              </a:ext>
            </a:extLst>
          </p:cNvPr>
          <p:cNvPicPr>
            <a:picLocks noChangeAspect="1"/>
          </p:cNvPicPr>
          <p:nvPr/>
        </p:nvPicPr>
        <p:blipFill>
          <a:blip r:embed="rId12"/>
          <a:stretch>
            <a:fillRect/>
          </a:stretch>
        </p:blipFill>
        <p:spPr>
          <a:xfrm>
            <a:off x="7777566" y="1511194"/>
            <a:ext cx="320002" cy="320002"/>
          </a:xfrm>
          <a:prstGeom prst="rect">
            <a:avLst/>
          </a:prstGeom>
        </p:spPr>
      </p:pic>
      <p:sp>
        <p:nvSpPr>
          <p:cNvPr id="69" name="Left Brace 68">
            <a:extLst>
              <a:ext uri="{FF2B5EF4-FFF2-40B4-BE49-F238E27FC236}">
                <a16:creationId xmlns:a16="http://schemas.microsoft.com/office/drawing/2014/main" id="{A27D4969-C2AE-174C-A25F-463DEAC79E4F}"/>
              </a:ext>
            </a:extLst>
          </p:cNvPr>
          <p:cNvSpPr/>
          <p:nvPr/>
        </p:nvSpPr>
        <p:spPr>
          <a:xfrm>
            <a:off x="8045429" y="1474001"/>
            <a:ext cx="169481" cy="327344"/>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Left Brace 69">
            <a:extLst>
              <a:ext uri="{FF2B5EF4-FFF2-40B4-BE49-F238E27FC236}">
                <a16:creationId xmlns:a16="http://schemas.microsoft.com/office/drawing/2014/main" id="{4D658B6F-9416-2846-85C2-C8747B620A42}"/>
              </a:ext>
            </a:extLst>
          </p:cNvPr>
          <p:cNvSpPr/>
          <p:nvPr/>
        </p:nvSpPr>
        <p:spPr>
          <a:xfrm>
            <a:off x="8122428" y="1831197"/>
            <a:ext cx="169481" cy="1245624"/>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Left Brace 70">
            <a:extLst>
              <a:ext uri="{FF2B5EF4-FFF2-40B4-BE49-F238E27FC236}">
                <a16:creationId xmlns:a16="http://schemas.microsoft.com/office/drawing/2014/main" id="{360CA6EA-0A07-3F43-89FD-E6A52429F627}"/>
              </a:ext>
            </a:extLst>
          </p:cNvPr>
          <p:cNvSpPr/>
          <p:nvPr/>
        </p:nvSpPr>
        <p:spPr>
          <a:xfrm>
            <a:off x="8122428" y="3136526"/>
            <a:ext cx="169481" cy="533452"/>
          </a:xfrm>
          <a:prstGeom prst="leftBrace">
            <a:avLst>
              <a:gd name="adj1" fmla="val 8333"/>
              <a:gd name="adj2" fmla="val 50000"/>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2" name="Picture 71">
            <a:extLst>
              <a:ext uri="{FF2B5EF4-FFF2-40B4-BE49-F238E27FC236}">
                <a16:creationId xmlns:a16="http://schemas.microsoft.com/office/drawing/2014/main" id="{205CC61F-E568-4C41-8B9B-1CCD1F36C6F9}"/>
              </a:ext>
            </a:extLst>
          </p:cNvPr>
          <p:cNvPicPr>
            <a:picLocks noChangeAspect="1"/>
          </p:cNvPicPr>
          <p:nvPr/>
        </p:nvPicPr>
        <p:blipFill>
          <a:blip r:embed="rId14"/>
          <a:stretch>
            <a:fillRect/>
          </a:stretch>
        </p:blipFill>
        <p:spPr>
          <a:xfrm>
            <a:off x="7500654" y="1297436"/>
            <a:ext cx="285738" cy="304787"/>
          </a:xfrm>
          <a:prstGeom prst="rect">
            <a:avLst/>
          </a:prstGeom>
        </p:spPr>
      </p:pic>
      <p:sp>
        <p:nvSpPr>
          <p:cNvPr id="73" name="Left Brace 72">
            <a:extLst>
              <a:ext uri="{FF2B5EF4-FFF2-40B4-BE49-F238E27FC236}">
                <a16:creationId xmlns:a16="http://schemas.microsoft.com/office/drawing/2014/main" id="{E88B4324-F97A-694A-A21A-9392526CB899}"/>
              </a:ext>
            </a:extLst>
          </p:cNvPr>
          <p:cNvSpPr/>
          <p:nvPr/>
        </p:nvSpPr>
        <p:spPr>
          <a:xfrm>
            <a:off x="7814440" y="1339807"/>
            <a:ext cx="169481" cy="91369"/>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Rounded Rectangle 73">
            <a:extLst>
              <a:ext uri="{FF2B5EF4-FFF2-40B4-BE49-F238E27FC236}">
                <a16:creationId xmlns:a16="http://schemas.microsoft.com/office/drawing/2014/main" id="{010E78A6-1EE8-EE4A-A969-FEA5621D6BED}"/>
              </a:ext>
            </a:extLst>
          </p:cNvPr>
          <p:cNvSpPr/>
          <p:nvPr/>
        </p:nvSpPr>
        <p:spPr>
          <a:xfrm>
            <a:off x="8130170" y="3808828"/>
            <a:ext cx="572796" cy="21433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err="1"/>
              <a:t>ContMap</a:t>
            </a:r>
            <a:r>
              <a:rPr lang="en-US" sz="500" dirty="0"/>
              <a:t> for Uric Acid Data</a:t>
            </a:r>
          </a:p>
        </p:txBody>
      </p:sp>
      <p:sp>
        <p:nvSpPr>
          <p:cNvPr id="76" name="TextBox 75">
            <a:extLst>
              <a:ext uri="{FF2B5EF4-FFF2-40B4-BE49-F238E27FC236}">
                <a16:creationId xmlns:a16="http://schemas.microsoft.com/office/drawing/2014/main" id="{B1E8E241-86DE-0B4A-954C-E141BE117AB5}"/>
              </a:ext>
            </a:extLst>
          </p:cNvPr>
          <p:cNvSpPr txBox="1"/>
          <p:nvPr/>
        </p:nvSpPr>
        <p:spPr>
          <a:xfrm>
            <a:off x="419549" y="3187150"/>
            <a:ext cx="1904118" cy="553998"/>
          </a:xfrm>
          <a:prstGeom prst="rect">
            <a:avLst/>
          </a:prstGeom>
          <a:noFill/>
        </p:spPr>
        <p:txBody>
          <a:bodyPr wrap="square" rtlCol="0">
            <a:spAutoFit/>
          </a:bodyPr>
          <a:lstStyle/>
          <a:p>
            <a:r>
              <a:rPr lang="en-US" sz="1000" dirty="0">
                <a:solidFill>
                  <a:schemeClr val="bg1"/>
                </a:solidFill>
              </a:rPr>
              <a:t>Subset of glucose data showing predicted distribution vs.  actual value for select species. </a:t>
            </a:r>
          </a:p>
        </p:txBody>
      </p:sp>
      <p:sp>
        <p:nvSpPr>
          <p:cNvPr id="77" name="Rounded Rectangle 76">
            <a:extLst>
              <a:ext uri="{FF2B5EF4-FFF2-40B4-BE49-F238E27FC236}">
                <a16:creationId xmlns:a16="http://schemas.microsoft.com/office/drawing/2014/main" id="{65A4D25C-D36B-C14E-9F36-E37337A2906E}"/>
              </a:ext>
            </a:extLst>
          </p:cNvPr>
          <p:cNvSpPr/>
          <p:nvPr/>
        </p:nvSpPr>
        <p:spPr>
          <a:xfrm>
            <a:off x="9468569" y="159565"/>
            <a:ext cx="1318607" cy="64633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Brian K. Yoon</a:t>
            </a:r>
          </a:p>
          <a:p>
            <a:pPr algn="ctr"/>
            <a:r>
              <a:rPr lang="en-US" sz="1200" dirty="0">
                <a:solidFill>
                  <a:schemeClr val="tx1"/>
                </a:solidFill>
              </a:rPr>
              <a:t>Josef C. Uyeda</a:t>
            </a:r>
          </a:p>
          <a:p>
            <a:pPr algn="ctr"/>
            <a:r>
              <a:rPr lang="en-US" sz="900" dirty="0">
                <a:solidFill>
                  <a:schemeClr val="tx1"/>
                </a:solidFill>
              </a:rPr>
              <a:t>Department of Biological Sciences</a:t>
            </a:r>
          </a:p>
        </p:txBody>
      </p:sp>
      <p:pic>
        <p:nvPicPr>
          <p:cNvPr id="79" name="Picture 78">
            <a:extLst>
              <a:ext uri="{FF2B5EF4-FFF2-40B4-BE49-F238E27FC236}">
                <a16:creationId xmlns:a16="http://schemas.microsoft.com/office/drawing/2014/main" id="{646E4E1D-5823-8742-8D22-C51A126BEF41}"/>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9141826" y="1264404"/>
            <a:ext cx="1202139" cy="858827"/>
          </a:xfrm>
          <a:prstGeom prst="rect">
            <a:avLst/>
          </a:prstGeom>
        </p:spPr>
      </p:pic>
      <p:pic>
        <p:nvPicPr>
          <p:cNvPr id="81" name="Picture 80">
            <a:extLst>
              <a:ext uri="{FF2B5EF4-FFF2-40B4-BE49-F238E27FC236}">
                <a16:creationId xmlns:a16="http://schemas.microsoft.com/office/drawing/2014/main" id="{D6EF6617-C5E2-124F-8E7D-1A2D5202E199}"/>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9141826" y="3159681"/>
            <a:ext cx="1202139" cy="877753"/>
          </a:xfrm>
          <a:prstGeom prst="rect">
            <a:avLst/>
          </a:prstGeom>
        </p:spPr>
      </p:pic>
      <p:pic>
        <p:nvPicPr>
          <p:cNvPr id="85" name="Picture 84">
            <a:extLst>
              <a:ext uri="{FF2B5EF4-FFF2-40B4-BE49-F238E27FC236}">
                <a16:creationId xmlns:a16="http://schemas.microsoft.com/office/drawing/2014/main" id="{DF3D51D7-1CE1-574E-A3E7-E9259C8053D3}"/>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9141827" y="2206036"/>
            <a:ext cx="1202138" cy="870840"/>
          </a:xfrm>
          <a:prstGeom prst="rect">
            <a:avLst/>
          </a:prstGeom>
        </p:spPr>
      </p:pic>
      <p:pic>
        <p:nvPicPr>
          <p:cNvPr id="87" name="Picture 86">
            <a:extLst>
              <a:ext uri="{FF2B5EF4-FFF2-40B4-BE49-F238E27FC236}">
                <a16:creationId xmlns:a16="http://schemas.microsoft.com/office/drawing/2014/main" id="{32EAC924-4A76-9549-B13A-B97461282261}"/>
              </a:ext>
            </a:extLst>
          </p:cNvPr>
          <p:cNvPicPr>
            <a:picLocks noChangeAspect="1"/>
          </p:cNvPicPr>
          <p:nvPr/>
        </p:nvPicPr>
        <p:blipFill>
          <a:blip r:embed="rId22"/>
          <a:stretch>
            <a:fillRect/>
          </a:stretch>
        </p:blipFill>
        <p:spPr>
          <a:xfrm>
            <a:off x="10404931" y="1264404"/>
            <a:ext cx="1503534" cy="2758754"/>
          </a:xfrm>
          <a:prstGeom prst="rect">
            <a:avLst/>
          </a:prstGeom>
        </p:spPr>
      </p:pic>
      <p:pic>
        <p:nvPicPr>
          <p:cNvPr id="89" name="Picture 88">
            <a:extLst>
              <a:ext uri="{FF2B5EF4-FFF2-40B4-BE49-F238E27FC236}">
                <a16:creationId xmlns:a16="http://schemas.microsoft.com/office/drawing/2014/main" id="{E9EC007A-0A50-C446-AE39-65F27D3CFF73}"/>
              </a:ext>
            </a:extLst>
          </p:cNvPr>
          <p:cNvPicPr>
            <a:picLocks noChangeAspect="1"/>
          </p:cNvPicPr>
          <p:nvPr/>
        </p:nvPicPr>
        <p:blipFill>
          <a:blip r:embed="rId11"/>
          <a:stretch>
            <a:fillRect/>
          </a:stretch>
        </p:blipFill>
        <p:spPr>
          <a:xfrm>
            <a:off x="10874731" y="2295272"/>
            <a:ext cx="406400" cy="406400"/>
          </a:xfrm>
          <a:prstGeom prst="rect">
            <a:avLst/>
          </a:prstGeom>
        </p:spPr>
      </p:pic>
      <p:pic>
        <p:nvPicPr>
          <p:cNvPr id="90" name="Picture 89">
            <a:extLst>
              <a:ext uri="{FF2B5EF4-FFF2-40B4-BE49-F238E27FC236}">
                <a16:creationId xmlns:a16="http://schemas.microsoft.com/office/drawing/2014/main" id="{99D90253-8469-B84A-87F2-081F142CA97B}"/>
              </a:ext>
            </a:extLst>
          </p:cNvPr>
          <p:cNvPicPr>
            <a:picLocks noChangeAspect="1"/>
          </p:cNvPicPr>
          <p:nvPr/>
        </p:nvPicPr>
        <p:blipFill>
          <a:blip r:embed="rId12"/>
          <a:stretch>
            <a:fillRect/>
          </a:stretch>
        </p:blipFill>
        <p:spPr>
          <a:xfrm>
            <a:off x="10992777" y="1428351"/>
            <a:ext cx="320002" cy="320002"/>
          </a:xfrm>
          <a:prstGeom prst="rect">
            <a:avLst/>
          </a:prstGeom>
        </p:spPr>
      </p:pic>
      <p:sp>
        <p:nvSpPr>
          <p:cNvPr id="91" name="Left Brace 90">
            <a:extLst>
              <a:ext uri="{FF2B5EF4-FFF2-40B4-BE49-F238E27FC236}">
                <a16:creationId xmlns:a16="http://schemas.microsoft.com/office/drawing/2014/main" id="{BFACF10B-5A80-CF46-A19B-22B5C18419B5}"/>
              </a:ext>
            </a:extLst>
          </p:cNvPr>
          <p:cNvSpPr/>
          <p:nvPr/>
        </p:nvSpPr>
        <p:spPr>
          <a:xfrm>
            <a:off x="11216850" y="1361070"/>
            <a:ext cx="169481" cy="55727"/>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3" name="Left Brace 92">
            <a:extLst>
              <a:ext uri="{FF2B5EF4-FFF2-40B4-BE49-F238E27FC236}">
                <a16:creationId xmlns:a16="http://schemas.microsoft.com/office/drawing/2014/main" id="{47CAB3EA-8991-2743-95B1-48D31141A939}"/>
              </a:ext>
            </a:extLst>
          </p:cNvPr>
          <p:cNvSpPr/>
          <p:nvPr/>
        </p:nvSpPr>
        <p:spPr>
          <a:xfrm>
            <a:off x="11311614" y="1442526"/>
            <a:ext cx="169481" cy="2194420"/>
          </a:xfrm>
          <a:prstGeom prst="leftBrace">
            <a:avLst>
              <a:gd name="adj1" fmla="val 8333"/>
              <a:gd name="adj2" fmla="val 50000"/>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4" name="Picture 93">
            <a:extLst>
              <a:ext uri="{FF2B5EF4-FFF2-40B4-BE49-F238E27FC236}">
                <a16:creationId xmlns:a16="http://schemas.microsoft.com/office/drawing/2014/main" id="{766B809D-E0A9-0349-B5A1-E8311D9DBD87}"/>
              </a:ext>
            </a:extLst>
          </p:cNvPr>
          <p:cNvPicPr>
            <a:picLocks noChangeAspect="1"/>
          </p:cNvPicPr>
          <p:nvPr/>
        </p:nvPicPr>
        <p:blipFill>
          <a:blip r:embed="rId14"/>
          <a:stretch>
            <a:fillRect/>
          </a:stretch>
        </p:blipFill>
        <p:spPr>
          <a:xfrm>
            <a:off x="10689840" y="1264404"/>
            <a:ext cx="285738" cy="304787"/>
          </a:xfrm>
          <a:prstGeom prst="rect">
            <a:avLst/>
          </a:prstGeom>
        </p:spPr>
      </p:pic>
      <p:sp>
        <p:nvSpPr>
          <p:cNvPr id="95" name="Left Brace 94">
            <a:extLst>
              <a:ext uri="{FF2B5EF4-FFF2-40B4-BE49-F238E27FC236}">
                <a16:creationId xmlns:a16="http://schemas.microsoft.com/office/drawing/2014/main" id="{72C1D8C0-90D2-4D41-80A7-237098F5F46E}"/>
              </a:ext>
            </a:extLst>
          </p:cNvPr>
          <p:cNvSpPr/>
          <p:nvPr/>
        </p:nvSpPr>
        <p:spPr>
          <a:xfrm>
            <a:off x="11003626" y="1306775"/>
            <a:ext cx="169481" cy="54295"/>
          </a:xfrm>
          <a:prstGeom prst="leftBrac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A3CDD029-1F6B-5E4F-82CA-B38FAAABC1D5}"/>
              </a:ext>
            </a:extLst>
          </p:cNvPr>
          <p:cNvSpPr/>
          <p:nvPr/>
        </p:nvSpPr>
        <p:spPr>
          <a:xfrm>
            <a:off x="11289303" y="3783728"/>
            <a:ext cx="572796" cy="21433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err="1"/>
              <a:t>ContMap</a:t>
            </a:r>
            <a:r>
              <a:rPr lang="en-US" sz="500" dirty="0"/>
              <a:t> for Cortisol Data</a:t>
            </a:r>
          </a:p>
        </p:txBody>
      </p:sp>
      <p:sp>
        <p:nvSpPr>
          <p:cNvPr id="97" name="Rounded Rectangle 96">
            <a:extLst>
              <a:ext uri="{FF2B5EF4-FFF2-40B4-BE49-F238E27FC236}">
                <a16:creationId xmlns:a16="http://schemas.microsoft.com/office/drawing/2014/main" id="{C9274E56-0898-6444-AA00-F72866334E30}"/>
              </a:ext>
            </a:extLst>
          </p:cNvPr>
          <p:cNvSpPr/>
          <p:nvPr/>
        </p:nvSpPr>
        <p:spPr>
          <a:xfrm>
            <a:off x="2791949" y="5606936"/>
            <a:ext cx="6478759" cy="1086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a:p>
            <a:pPr algn="ctr"/>
            <a:r>
              <a:rPr lang="en-US" sz="800" dirty="0">
                <a:solidFill>
                  <a:schemeClr val="tx1"/>
                </a:solidFill>
              </a:rPr>
              <a:t>Results showed several traits that were highly predictable due to their phylogenetically-conserved nature, while others traits yielded predictions that were distant from their actual values and indicated very little phylogenetic signal for these traits. For some traits, we found evidence of poor predictions in certain groups of organisms, indicating that the evolutionary process has changed in these groups. Other predictions suggest errors in the database due to faulty data collection. Our analysis helps determine which traits are evolutionarily predictable, and which were too noisy to confidently predict. Continued refinement of the model is in order to enable practical use of species trait predictions, as well as possible medical and veterinary usage for poorly studied and understood species.</a:t>
            </a:r>
          </a:p>
          <a:p>
            <a:pPr algn="ctr"/>
            <a:endParaRPr lang="en-US" dirty="0"/>
          </a:p>
        </p:txBody>
      </p:sp>
      <p:pic>
        <p:nvPicPr>
          <p:cNvPr id="99" name="Picture 98">
            <a:extLst>
              <a:ext uri="{FF2B5EF4-FFF2-40B4-BE49-F238E27FC236}">
                <a16:creationId xmlns:a16="http://schemas.microsoft.com/office/drawing/2014/main" id="{2D034A43-6E74-414B-BF41-26992E249142}"/>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2865328" y="4505959"/>
            <a:ext cx="614669" cy="461001"/>
          </a:xfrm>
          <a:prstGeom prst="rect">
            <a:avLst/>
          </a:prstGeom>
        </p:spPr>
      </p:pic>
      <p:pic>
        <p:nvPicPr>
          <p:cNvPr id="101" name="Picture 100">
            <a:extLst>
              <a:ext uri="{FF2B5EF4-FFF2-40B4-BE49-F238E27FC236}">
                <a16:creationId xmlns:a16="http://schemas.microsoft.com/office/drawing/2014/main" id="{AD29BC13-0A7C-C64F-8332-6FBE6E5474EA}"/>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3546945" y="4892510"/>
            <a:ext cx="614670" cy="461001"/>
          </a:xfrm>
          <a:prstGeom prst="rect">
            <a:avLst/>
          </a:prstGeom>
        </p:spPr>
      </p:pic>
      <p:pic>
        <p:nvPicPr>
          <p:cNvPr id="107" name="Picture 106">
            <a:extLst>
              <a:ext uri="{FF2B5EF4-FFF2-40B4-BE49-F238E27FC236}">
                <a16:creationId xmlns:a16="http://schemas.microsoft.com/office/drawing/2014/main" id="{8D78A200-A6DF-0E4B-96DF-F1739F93F7E1}"/>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4230178" y="4506011"/>
            <a:ext cx="529628" cy="466073"/>
          </a:xfrm>
          <a:prstGeom prst="rect">
            <a:avLst/>
          </a:prstGeom>
        </p:spPr>
      </p:pic>
      <p:pic>
        <p:nvPicPr>
          <p:cNvPr id="108" name="Picture 107">
            <a:extLst>
              <a:ext uri="{FF2B5EF4-FFF2-40B4-BE49-F238E27FC236}">
                <a16:creationId xmlns:a16="http://schemas.microsoft.com/office/drawing/2014/main" id="{06B11C89-1AFE-5D46-95E9-1CC79BC851F6}"/>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4816621" y="4871453"/>
            <a:ext cx="828576" cy="466074"/>
          </a:xfrm>
          <a:prstGeom prst="rect">
            <a:avLst/>
          </a:prstGeom>
        </p:spPr>
      </p:pic>
      <p:sp>
        <p:nvSpPr>
          <p:cNvPr id="109" name="TextBox 108">
            <a:extLst>
              <a:ext uri="{FF2B5EF4-FFF2-40B4-BE49-F238E27FC236}">
                <a16:creationId xmlns:a16="http://schemas.microsoft.com/office/drawing/2014/main" id="{F25F9A8A-A508-D440-A591-A9C51A1B3AF2}"/>
              </a:ext>
            </a:extLst>
          </p:cNvPr>
          <p:cNvSpPr txBox="1"/>
          <p:nvPr/>
        </p:nvSpPr>
        <p:spPr>
          <a:xfrm>
            <a:off x="4813201" y="4502958"/>
            <a:ext cx="899945" cy="246221"/>
          </a:xfrm>
          <a:prstGeom prst="rect">
            <a:avLst/>
          </a:prstGeom>
          <a:noFill/>
        </p:spPr>
        <p:txBody>
          <a:bodyPr wrap="square" rtlCol="0">
            <a:spAutoFit/>
          </a:bodyPr>
          <a:lstStyle/>
          <a:p>
            <a:r>
              <a:rPr lang="en-US" sz="500" dirty="0"/>
              <a:t>Example Species exhibiting outlier values for glucose</a:t>
            </a:r>
          </a:p>
        </p:txBody>
      </p:sp>
      <p:sp>
        <p:nvSpPr>
          <p:cNvPr id="110" name="Rounded Rectangle 109">
            <a:extLst>
              <a:ext uri="{FF2B5EF4-FFF2-40B4-BE49-F238E27FC236}">
                <a16:creationId xmlns:a16="http://schemas.microsoft.com/office/drawing/2014/main" id="{DA0CD77A-88CD-E843-8F62-8CCB91D051B6}"/>
              </a:ext>
            </a:extLst>
          </p:cNvPr>
          <p:cNvSpPr/>
          <p:nvPr/>
        </p:nvSpPr>
        <p:spPr>
          <a:xfrm>
            <a:off x="5921264" y="4434105"/>
            <a:ext cx="2931454" cy="9759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E6FA6F01-84E1-5E4C-B4E3-F3F868D93453}"/>
              </a:ext>
            </a:extLst>
          </p:cNvPr>
          <p:cNvSpPr/>
          <p:nvPr/>
        </p:nvSpPr>
        <p:spPr>
          <a:xfrm>
            <a:off x="9058982" y="4434105"/>
            <a:ext cx="2931454" cy="97593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0D2F5BD1-9EA6-BB4B-B82B-D09BE616B1FE}"/>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6057731" y="4564331"/>
            <a:ext cx="362837" cy="794791"/>
          </a:xfrm>
          <a:prstGeom prst="rect">
            <a:avLst/>
          </a:prstGeom>
        </p:spPr>
      </p:pic>
      <p:sp>
        <p:nvSpPr>
          <p:cNvPr id="113" name="TextBox 112">
            <a:extLst>
              <a:ext uri="{FF2B5EF4-FFF2-40B4-BE49-F238E27FC236}">
                <a16:creationId xmlns:a16="http://schemas.microsoft.com/office/drawing/2014/main" id="{76F9B587-1C9F-B74F-9830-7A23B98A24F3}"/>
              </a:ext>
            </a:extLst>
          </p:cNvPr>
          <p:cNvSpPr txBox="1"/>
          <p:nvPr/>
        </p:nvSpPr>
        <p:spPr>
          <a:xfrm>
            <a:off x="6004989" y="4434105"/>
            <a:ext cx="715508" cy="169277"/>
          </a:xfrm>
          <a:prstGeom prst="rect">
            <a:avLst/>
          </a:prstGeom>
          <a:noFill/>
        </p:spPr>
        <p:txBody>
          <a:bodyPr wrap="square" rtlCol="0">
            <a:spAutoFit/>
          </a:bodyPr>
          <a:lstStyle/>
          <a:p>
            <a:r>
              <a:rPr lang="en-US" sz="500" dirty="0"/>
              <a:t>Feathertail glider</a:t>
            </a:r>
          </a:p>
        </p:txBody>
      </p:sp>
      <p:pic>
        <p:nvPicPr>
          <p:cNvPr id="114" name="Picture 113">
            <a:extLst>
              <a:ext uri="{FF2B5EF4-FFF2-40B4-BE49-F238E27FC236}">
                <a16:creationId xmlns:a16="http://schemas.microsoft.com/office/drawing/2014/main" id="{CD2B17E1-5568-D14E-83C6-CFC0BAACE299}"/>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628685" y="4663543"/>
            <a:ext cx="483668" cy="699120"/>
          </a:xfrm>
          <a:prstGeom prst="rect">
            <a:avLst/>
          </a:prstGeom>
        </p:spPr>
      </p:pic>
      <p:sp>
        <p:nvSpPr>
          <p:cNvPr id="115" name="TextBox 114">
            <a:extLst>
              <a:ext uri="{FF2B5EF4-FFF2-40B4-BE49-F238E27FC236}">
                <a16:creationId xmlns:a16="http://schemas.microsoft.com/office/drawing/2014/main" id="{DAB846A1-30AD-DD40-89B7-503072393D64}"/>
              </a:ext>
            </a:extLst>
          </p:cNvPr>
          <p:cNvSpPr txBox="1"/>
          <p:nvPr/>
        </p:nvSpPr>
        <p:spPr>
          <a:xfrm>
            <a:off x="6473310" y="4525508"/>
            <a:ext cx="756938" cy="169277"/>
          </a:xfrm>
          <a:prstGeom prst="rect">
            <a:avLst/>
          </a:prstGeom>
          <a:noFill/>
        </p:spPr>
        <p:txBody>
          <a:bodyPr wrap="none" rtlCol="0">
            <a:spAutoFit/>
          </a:bodyPr>
          <a:lstStyle/>
          <a:p>
            <a:r>
              <a:rPr lang="en-US" sz="500" dirty="0"/>
              <a:t>Amazon river dolphin</a:t>
            </a:r>
          </a:p>
        </p:txBody>
      </p:sp>
      <p:pic>
        <p:nvPicPr>
          <p:cNvPr id="116" name="Picture 115">
            <a:extLst>
              <a:ext uri="{FF2B5EF4-FFF2-40B4-BE49-F238E27FC236}">
                <a16:creationId xmlns:a16="http://schemas.microsoft.com/office/drawing/2014/main" id="{21B7EDDE-CB84-5444-8C43-CCCF96CFB698}"/>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7306866" y="4776706"/>
            <a:ext cx="638645" cy="585957"/>
          </a:xfrm>
          <a:prstGeom prst="rect">
            <a:avLst/>
          </a:prstGeom>
        </p:spPr>
      </p:pic>
      <p:sp>
        <p:nvSpPr>
          <p:cNvPr id="117" name="TextBox 116">
            <a:extLst>
              <a:ext uri="{FF2B5EF4-FFF2-40B4-BE49-F238E27FC236}">
                <a16:creationId xmlns:a16="http://schemas.microsoft.com/office/drawing/2014/main" id="{D80CA13A-BA4E-C041-B786-4CD718AC1859}"/>
              </a:ext>
            </a:extLst>
          </p:cNvPr>
          <p:cNvSpPr txBox="1"/>
          <p:nvPr/>
        </p:nvSpPr>
        <p:spPr>
          <a:xfrm>
            <a:off x="7247884" y="4618004"/>
            <a:ext cx="697627" cy="169277"/>
          </a:xfrm>
          <a:prstGeom prst="rect">
            <a:avLst/>
          </a:prstGeom>
          <a:noFill/>
        </p:spPr>
        <p:txBody>
          <a:bodyPr wrap="none" rtlCol="0">
            <a:spAutoFit/>
          </a:bodyPr>
          <a:lstStyle/>
          <a:p>
            <a:r>
              <a:rPr lang="en-US" sz="500" dirty="0"/>
              <a:t>Australian </a:t>
            </a:r>
            <a:r>
              <a:rPr lang="en-US" sz="500" dirty="0" err="1"/>
              <a:t>Ringneck</a:t>
            </a:r>
            <a:endParaRPr lang="en-US" sz="500" dirty="0"/>
          </a:p>
        </p:txBody>
      </p:sp>
      <p:pic>
        <p:nvPicPr>
          <p:cNvPr id="118" name="Picture 117">
            <a:extLst>
              <a:ext uri="{FF2B5EF4-FFF2-40B4-BE49-F238E27FC236}">
                <a16:creationId xmlns:a16="http://schemas.microsoft.com/office/drawing/2014/main" id="{6E5B9C78-131E-224A-96A4-14ACCA5FB8CC}"/>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8140024" y="4831414"/>
            <a:ext cx="562942" cy="535968"/>
          </a:xfrm>
          <a:prstGeom prst="rect">
            <a:avLst/>
          </a:prstGeom>
        </p:spPr>
      </p:pic>
      <p:sp>
        <p:nvSpPr>
          <p:cNvPr id="119" name="TextBox 118">
            <a:extLst>
              <a:ext uri="{FF2B5EF4-FFF2-40B4-BE49-F238E27FC236}">
                <a16:creationId xmlns:a16="http://schemas.microsoft.com/office/drawing/2014/main" id="{243FF4A8-B511-C24F-91B3-6C7CB9A77272}"/>
              </a:ext>
            </a:extLst>
          </p:cNvPr>
          <p:cNvSpPr txBox="1"/>
          <p:nvPr/>
        </p:nvSpPr>
        <p:spPr>
          <a:xfrm>
            <a:off x="8004493" y="4683287"/>
            <a:ext cx="780983" cy="169277"/>
          </a:xfrm>
          <a:prstGeom prst="rect">
            <a:avLst/>
          </a:prstGeom>
          <a:noFill/>
        </p:spPr>
        <p:txBody>
          <a:bodyPr wrap="none" rtlCol="0">
            <a:spAutoFit/>
          </a:bodyPr>
          <a:lstStyle/>
          <a:p>
            <a:r>
              <a:rPr lang="en-US" sz="500" dirty="0"/>
              <a:t>Argentine Horned Frog</a:t>
            </a:r>
          </a:p>
        </p:txBody>
      </p:sp>
      <p:sp>
        <p:nvSpPr>
          <p:cNvPr id="120" name="TextBox 119">
            <a:extLst>
              <a:ext uri="{FF2B5EF4-FFF2-40B4-BE49-F238E27FC236}">
                <a16:creationId xmlns:a16="http://schemas.microsoft.com/office/drawing/2014/main" id="{70D1092D-1125-554A-AC37-A271A70243A9}"/>
              </a:ext>
            </a:extLst>
          </p:cNvPr>
          <p:cNvSpPr txBox="1"/>
          <p:nvPr/>
        </p:nvSpPr>
        <p:spPr>
          <a:xfrm>
            <a:off x="4951678" y="4702176"/>
            <a:ext cx="529628" cy="169277"/>
          </a:xfrm>
          <a:prstGeom prst="rect">
            <a:avLst/>
          </a:prstGeom>
          <a:noFill/>
        </p:spPr>
        <p:txBody>
          <a:bodyPr wrap="square" rtlCol="0">
            <a:spAutoFit/>
          </a:bodyPr>
          <a:lstStyle/>
          <a:p>
            <a:r>
              <a:rPr lang="en-US" sz="500" dirty="0"/>
              <a:t>Rosy Boa</a:t>
            </a:r>
          </a:p>
        </p:txBody>
      </p:sp>
      <p:sp>
        <p:nvSpPr>
          <p:cNvPr id="121" name="TextBox 120">
            <a:extLst>
              <a:ext uri="{FF2B5EF4-FFF2-40B4-BE49-F238E27FC236}">
                <a16:creationId xmlns:a16="http://schemas.microsoft.com/office/drawing/2014/main" id="{CE16A11D-781F-1E44-BAF9-A90BCFA6157B}"/>
              </a:ext>
            </a:extLst>
          </p:cNvPr>
          <p:cNvSpPr txBox="1"/>
          <p:nvPr/>
        </p:nvSpPr>
        <p:spPr>
          <a:xfrm>
            <a:off x="4257502" y="4985045"/>
            <a:ext cx="529628" cy="169277"/>
          </a:xfrm>
          <a:prstGeom prst="rect">
            <a:avLst/>
          </a:prstGeom>
          <a:noFill/>
        </p:spPr>
        <p:txBody>
          <a:bodyPr wrap="square" rtlCol="0">
            <a:spAutoFit/>
          </a:bodyPr>
          <a:lstStyle/>
          <a:p>
            <a:r>
              <a:rPr lang="en-US" sz="500" dirty="0"/>
              <a:t>Rubber Boa</a:t>
            </a:r>
          </a:p>
        </p:txBody>
      </p:sp>
      <p:sp>
        <p:nvSpPr>
          <p:cNvPr id="122" name="TextBox 121">
            <a:extLst>
              <a:ext uri="{FF2B5EF4-FFF2-40B4-BE49-F238E27FC236}">
                <a16:creationId xmlns:a16="http://schemas.microsoft.com/office/drawing/2014/main" id="{1A4867A9-E789-0B4A-9579-E2CDA03BB043}"/>
              </a:ext>
            </a:extLst>
          </p:cNvPr>
          <p:cNvSpPr txBox="1"/>
          <p:nvPr/>
        </p:nvSpPr>
        <p:spPr>
          <a:xfrm>
            <a:off x="3596492" y="4723233"/>
            <a:ext cx="529628" cy="169277"/>
          </a:xfrm>
          <a:prstGeom prst="rect">
            <a:avLst/>
          </a:prstGeom>
          <a:noFill/>
        </p:spPr>
        <p:txBody>
          <a:bodyPr wrap="square" rtlCol="0">
            <a:spAutoFit/>
          </a:bodyPr>
          <a:lstStyle/>
          <a:p>
            <a:r>
              <a:rPr lang="en-US" sz="500" dirty="0"/>
              <a:t>Blue Duck</a:t>
            </a:r>
          </a:p>
        </p:txBody>
      </p:sp>
      <p:sp>
        <p:nvSpPr>
          <p:cNvPr id="123" name="TextBox 122">
            <a:extLst>
              <a:ext uri="{FF2B5EF4-FFF2-40B4-BE49-F238E27FC236}">
                <a16:creationId xmlns:a16="http://schemas.microsoft.com/office/drawing/2014/main" id="{D5366B76-321D-694D-85E9-9C5844827ABB}"/>
              </a:ext>
            </a:extLst>
          </p:cNvPr>
          <p:cNvSpPr txBox="1"/>
          <p:nvPr/>
        </p:nvSpPr>
        <p:spPr>
          <a:xfrm>
            <a:off x="2875941" y="4961726"/>
            <a:ext cx="529628" cy="246221"/>
          </a:xfrm>
          <a:prstGeom prst="rect">
            <a:avLst/>
          </a:prstGeom>
          <a:noFill/>
        </p:spPr>
        <p:txBody>
          <a:bodyPr wrap="square" rtlCol="0">
            <a:spAutoFit/>
          </a:bodyPr>
          <a:lstStyle/>
          <a:p>
            <a:r>
              <a:rPr lang="en-US" sz="500" dirty="0"/>
              <a:t>Southern Dwarf Siren</a:t>
            </a:r>
          </a:p>
        </p:txBody>
      </p:sp>
      <p:sp>
        <p:nvSpPr>
          <p:cNvPr id="124" name="TextBox 123">
            <a:extLst>
              <a:ext uri="{FF2B5EF4-FFF2-40B4-BE49-F238E27FC236}">
                <a16:creationId xmlns:a16="http://schemas.microsoft.com/office/drawing/2014/main" id="{97232C6B-7A71-9A45-911C-3946C5323CE4}"/>
              </a:ext>
            </a:extLst>
          </p:cNvPr>
          <p:cNvSpPr txBox="1"/>
          <p:nvPr/>
        </p:nvSpPr>
        <p:spPr>
          <a:xfrm>
            <a:off x="7855191" y="4448564"/>
            <a:ext cx="899945" cy="246221"/>
          </a:xfrm>
          <a:prstGeom prst="rect">
            <a:avLst/>
          </a:prstGeom>
          <a:noFill/>
        </p:spPr>
        <p:txBody>
          <a:bodyPr wrap="square" rtlCol="0">
            <a:spAutoFit/>
          </a:bodyPr>
          <a:lstStyle/>
          <a:p>
            <a:r>
              <a:rPr lang="en-US" sz="500" dirty="0"/>
              <a:t>Example Species exhibiting outlier values for Uric Acid</a:t>
            </a:r>
          </a:p>
        </p:txBody>
      </p:sp>
      <p:sp>
        <p:nvSpPr>
          <p:cNvPr id="125" name="TextBox 124">
            <a:extLst>
              <a:ext uri="{FF2B5EF4-FFF2-40B4-BE49-F238E27FC236}">
                <a16:creationId xmlns:a16="http://schemas.microsoft.com/office/drawing/2014/main" id="{703A208B-3E69-0846-82B7-75BC0B1456D6}"/>
              </a:ext>
            </a:extLst>
          </p:cNvPr>
          <p:cNvSpPr txBox="1"/>
          <p:nvPr/>
        </p:nvSpPr>
        <p:spPr>
          <a:xfrm>
            <a:off x="11077931" y="4442968"/>
            <a:ext cx="899945" cy="246221"/>
          </a:xfrm>
          <a:prstGeom prst="rect">
            <a:avLst/>
          </a:prstGeom>
          <a:noFill/>
        </p:spPr>
        <p:txBody>
          <a:bodyPr wrap="square" rtlCol="0">
            <a:spAutoFit/>
          </a:bodyPr>
          <a:lstStyle/>
          <a:p>
            <a:r>
              <a:rPr lang="en-US" sz="500" dirty="0"/>
              <a:t>Example Species exhibiting outlier values for glucose</a:t>
            </a:r>
          </a:p>
        </p:txBody>
      </p:sp>
      <p:pic>
        <p:nvPicPr>
          <p:cNvPr id="126" name="Picture 125">
            <a:extLst>
              <a:ext uri="{FF2B5EF4-FFF2-40B4-BE49-F238E27FC236}">
                <a16:creationId xmlns:a16="http://schemas.microsoft.com/office/drawing/2014/main" id="{E53BC37B-4CB2-3144-8D50-783EE97FDAF2}"/>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flipH="1">
            <a:off x="9166696" y="4502069"/>
            <a:ext cx="820716" cy="820716"/>
          </a:xfrm>
          <a:prstGeom prst="rect">
            <a:avLst/>
          </a:prstGeom>
        </p:spPr>
      </p:pic>
      <p:sp>
        <p:nvSpPr>
          <p:cNvPr id="128" name="TextBox 127">
            <a:extLst>
              <a:ext uri="{FF2B5EF4-FFF2-40B4-BE49-F238E27FC236}">
                <a16:creationId xmlns:a16="http://schemas.microsoft.com/office/drawing/2014/main" id="{944F1BDA-0976-D14E-A90A-A1BC70F9FBDD}"/>
              </a:ext>
            </a:extLst>
          </p:cNvPr>
          <p:cNvSpPr txBox="1"/>
          <p:nvPr/>
        </p:nvSpPr>
        <p:spPr>
          <a:xfrm>
            <a:off x="9915308" y="4477940"/>
            <a:ext cx="676788" cy="169277"/>
          </a:xfrm>
          <a:prstGeom prst="rect">
            <a:avLst/>
          </a:prstGeom>
          <a:noFill/>
        </p:spPr>
        <p:txBody>
          <a:bodyPr wrap="none" rtlCol="0">
            <a:spAutoFit/>
          </a:bodyPr>
          <a:lstStyle/>
          <a:p>
            <a:r>
              <a:rPr lang="en-US" sz="500" dirty="0"/>
              <a:t>Cottontop Tamarin</a:t>
            </a:r>
          </a:p>
        </p:txBody>
      </p:sp>
      <p:pic>
        <p:nvPicPr>
          <p:cNvPr id="129" name="Picture 128">
            <a:extLst>
              <a:ext uri="{FF2B5EF4-FFF2-40B4-BE49-F238E27FC236}">
                <a16:creationId xmlns:a16="http://schemas.microsoft.com/office/drawing/2014/main" id="{95AF7E67-77E3-AE41-8721-94736DC73CC3}"/>
              </a:ext>
            </a:extLst>
          </p:cNvPr>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10384827" y="4619246"/>
            <a:ext cx="703539" cy="703539"/>
          </a:xfrm>
          <a:prstGeom prst="rect">
            <a:avLst/>
          </a:prstGeom>
        </p:spPr>
      </p:pic>
      <p:sp>
        <p:nvSpPr>
          <p:cNvPr id="130" name="TextBox 129">
            <a:extLst>
              <a:ext uri="{FF2B5EF4-FFF2-40B4-BE49-F238E27FC236}">
                <a16:creationId xmlns:a16="http://schemas.microsoft.com/office/drawing/2014/main" id="{FA36F638-40AF-1D49-9CFE-7A10E2DE20F8}"/>
              </a:ext>
            </a:extLst>
          </p:cNvPr>
          <p:cNvSpPr txBox="1"/>
          <p:nvPr/>
        </p:nvSpPr>
        <p:spPr>
          <a:xfrm>
            <a:off x="11077931" y="4974948"/>
            <a:ext cx="583814" cy="169277"/>
          </a:xfrm>
          <a:prstGeom prst="rect">
            <a:avLst/>
          </a:prstGeom>
          <a:noFill/>
        </p:spPr>
        <p:txBody>
          <a:bodyPr wrap="none" rtlCol="0">
            <a:spAutoFit/>
          </a:bodyPr>
          <a:lstStyle/>
          <a:p>
            <a:r>
              <a:rPr lang="en-US" sz="500" dirty="0"/>
              <a:t>Domestic Goat</a:t>
            </a:r>
          </a:p>
        </p:txBody>
      </p:sp>
    </p:spTree>
    <p:extLst>
      <p:ext uri="{BB962C8B-B14F-4D97-AF65-F5344CB8AC3E}">
        <p14:creationId xmlns:p14="http://schemas.microsoft.com/office/powerpoint/2010/main" val="305053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609</Words>
  <Application>Microsoft Macintosh PowerPoint</Application>
  <PresentationFormat>Widescreen</PresentationFormat>
  <Paragraphs>52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Yoon</dc:creator>
  <cp:lastModifiedBy>Brian Yoon</cp:lastModifiedBy>
  <cp:revision>38</cp:revision>
  <dcterms:created xsi:type="dcterms:W3CDTF">2019-03-19T20:21:48Z</dcterms:created>
  <dcterms:modified xsi:type="dcterms:W3CDTF">2019-05-15T18:35:31Z</dcterms:modified>
</cp:coreProperties>
</file>